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1" Type="http://schemas.openxmlformats.org/officeDocument/2006/relationships/image" Target="../media/Slide-6-image-1.png"/><Relationship Id="rId2" Type="http://schemas.openxmlformats.org/officeDocument/2006/relationships/image" Target="../media/image-6-2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0" y="154305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October 2023</a:t>
            </a:r>
            <a:endParaRPr lang="en-US" sz="1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800225"/>
            <a:ext cx="5486400" cy="10287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28800" y="1800225"/>
            <a:ext cx="548640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Innovative GPRS Solutions for Industrial Monitoring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2743200" y="2983230"/>
            <a:ext cx="3657600" cy="5143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A Comprehensive Approach to Real-Time Data Tracking in Industry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668655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Table of Contents</a:t>
            </a:r>
            <a:endParaRPr lang="en-US" sz="23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85875"/>
            <a:ext cx="3474720" cy="51435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40080" y="1388745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40080" y="133731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1097280" y="133731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Revolutionizing Industry: The Role of GPRS Technology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057400"/>
            <a:ext cx="3474720" cy="51435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40080" y="2160270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40080" y="2108835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1097280" y="2108835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Need for Monitoring Systems</a:t>
            </a:r>
            <a:endParaRPr lang="en-US" sz="14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828925"/>
            <a:ext cx="3474720" cy="514350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640080" y="2931795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640080" y="288036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1097280" y="28803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Rethinking Industrial Monitoring</a:t>
            </a:r>
            <a:endParaRPr lang="en-US" sz="14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600450"/>
            <a:ext cx="3474720" cy="514350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640080" y="3703320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1"/>
          <p:cNvSpPr/>
          <p:nvPr/>
        </p:nvSpPr>
        <p:spPr>
          <a:xfrm>
            <a:off x="640080" y="3651885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2"/>
          <p:cNvSpPr/>
          <p:nvPr/>
        </p:nvSpPr>
        <p:spPr>
          <a:xfrm>
            <a:off x="1097280" y="3651885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Overview of GPRS-Based Monitoring Systems</a:t>
            </a:r>
            <a:endParaRPr lang="en-US" sz="14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1285875"/>
            <a:ext cx="3474720" cy="514350"/>
          </a:xfrm>
          <a:prstGeom prst="rect">
            <a:avLst/>
          </a:prstGeom>
        </p:spPr>
      </p:pic>
      <p:sp>
        <p:nvSpPr>
          <p:cNvPr id="21" name="Shape 13"/>
          <p:cNvSpPr/>
          <p:nvPr/>
        </p:nvSpPr>
        <p:spPr>
          <a:xfrm>
            <a:off x="4937760" y="1388745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2" name="Text 14"/>
          <p:cNvSpPr/>
          <p:nvPr/>
        </p:nvSpPr>
        <p:spPr>
          <a:xfrm>
            <a:off x="4937760" y="133731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15"/>
          <p:cNvSpPr/>
          <p:nvPr/>
        </p:nvSpPr>
        <p:spPr>
          <a:xfrm>
            <a:off x="5394960" y="133731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Components of the System</a:t>
            </a:r>
            <a:endParaRPr lang="en-US" sz="140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2057400"/>
            <a:ext cx="3474720" cy="514350"/>
          </a:xfrm>
          <a:prstGeom prst="rect">
            <a:avLst/>
          </a:prstGeom>
        </p:spPr>
      </p:pic>
      <p:sp>
        <p:nvSpPr>
          <p:cNvPr id="25" name="Shape 16"/>
          <p:cNvSpPr/>
          <p:nvPr/>
        </p:nvSpPr>
        <p:spPr>
          <a:xfrm>
            <a:off x="4937760" y="2160270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17"/>
          <p:cNvSpPr/>
          <p:nvPr/>
        </p:nvSpPr>
        <p:spPr>
          <a:xfrm>
            <a:off x="4937760" y="2108835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6</a:t>
            </a:r>
            <a:endParaRPr lang="en-US" sz="1400" dirty="0"/>
          </a:p>
        </p:txBody>
      </p:sp>
      <p:sp>
        <p:nvSpPr>
          <p:cNvPr id="27" name="Text 18"/>
          <p:cNvSpPr/>
          <p:nvPr/>
        </p:nvSpPr>
        <p:spPr>
          <a:xfrm>
            <a:off x="5394960" y="2108835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Real-Time Data on GPRS</a:t>
            </a:r>
            <a:endParaRPr lang="en-US" sz="140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0" y="2828925"/>
            <a:ext cx="3474720" cy="514350"/>
          </a:xfrm>
          <a:prstGeom prst="rect">
            <a:avLst/>
          </a:prstGeom>
        </p:spPr>
      </p:pic>
      <p:sp>
        <p:nvSpPr>
          <p:cNvPr id="29" name="Shape 19"/>
          <p:cNvSpPr/>
          <p:nvPr/>
        </p:nvSpPr>
        <p:spPr>
          <a:xfrm>
            <a:off x="4937760" y="2931795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0" name="Text 20"/>
          <p:cNvSpPr/>
          <p:nvPr/>
        </p:nvSpPr>
        <p:spPr>
          <a:xfrm>
            <a:off x="4937760" y="288036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7</a:t>
            </a:r>
            <a:endParaRPr lang="en-US" sz="1400" dirty="0"/>
          </a:p>
        </p:txBody>
      </p:sp>
      <p:sp>
        <p:nvSpPr>
          <p:cNvPr id="31" name="Text 21"/>
          <p:cNvSpPr/>
          <p:nvPr/>
        </p:nvSpPr>
        <p:spPr>
          <a:xfrm>
            <a:off x="5394960" y="28803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Remote Monitoring Benefits</a:t>
            </a:r>
            <a:endParaRPr lang="en-US" sz="1400" dirty="0"/>
          </a:p>
        </p:txBody>
      </p:sp>
      <p:pic>
        <p:nvPicPr>
          <p:cNvPr id="3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0" y="3600450"/>
            <a:ext cx="3474720" cy="514350"/>
          </a:xfrm>
          <a:prstGeom prst="rect">
            <a:avLst/>
          </a:prstGeom>
        </p:spPr>
      </p:pic>
      <p:sp>
        <p:nvSpPr>
          <p:cNvPr id="33" name="Shape 22"/>
          <p:cNvSpPr/>
          <p:nvPr/>
        </p:nvSpPr>
        <p:spPr>
          <a:xfrm>
            <a:off x="4937760" y="3703320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23"/>
          <p:cNvSpPr/>
          <p:nvPr/>
        </p:nvSpPr>
        <p:spPr>
          <a:xfrm>
            <a:off x="4937760" y="3651885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</a:t>
            </a:r>
            <a:endParaRPr lang="en-US" sz="1400" dirty="0"/>
          </a:p>
        </p:txBody>
      </p:sp>
      <p:sp>
        <p:nvSpPr>
          <p:cNvPr id="35" name="Text 24"/>
          <p:cNvSpPr/>
          <p:nvPr/>
        </p:nvSpPr>
        <p:spPr>
          <a:xfrm>
            <a:off x="5394960" y="3651885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Operational Efficiency Improvements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85875"/>
            <a:ext cx="3474720" cy="51435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40080" y="1388745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40080" y="133731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1097280" y="133731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Cost-Effectiveness of GPRS Systems</a:t>
            </a:r>
            <a:endParaRPr lang="en-US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057400"/>
            <a:ext cx="3474720" cy="51435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40080" y="2160270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4"/>
          <p:cNvSpPr/>
          <p:nvPr/>
        </p:nvSpPr>
        <p:spPr>
          <a:xfrm>
            <a:off x="640080" y="2108835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1097280" y="2108835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Facing Deployment Hurdles</a:t>
            </a:r>
            <a:endParaRPr lang="en-US" sz="14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828925"/>
            <a:ext cx="3474720" cy="51435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40080" y="2931795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640080" y="288036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1097280" y="28803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Testing &amp; Validation Results</a:t>
            </a:r>
            <a:endParaRPr lang="en-US" sz="14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600450"/>
            <a:ext cx="3474720" cy="514350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40080" y="3703320"/>
            <a:ext cx="320040" cy="308610"/>
          </a:xfrm>
          <a:prstGeom prst="ellipse">
            <a:avLst/>
          </a:prstGeom>
          <a:solidFill>
            <a:srgbClr val="FFE67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640080" y="3651885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12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1097280" y="3651885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GPRS Monitoring: A Look Ahead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68655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Revolutionizing Industry: The Role of GPRS Technology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48640" y="1285875"/>
            <a:ext cx="77724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GPRS, or General Packet Radio Service, enhances mobile data services, allowing continuous connectivity vital for industrial applications such as remote monitoring and control systems.</a:t>
            </a:r>
            <a:endParaRPr lang="en-US" sz="12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In modern industries, GPRS supports the Internet of Things (IoT), enabling devices to communicate seamlessly, improving efficiency and data collection across operations.</a:t>
            </a:r>
            <a:endParaRPr lang="en-US" sz="12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GPRS technology facilitates real-time data transmission, ensuring timely decisions in critical industrial processes, significantly reducing downtime and increasing productivity.</a:t>
            </a:r>
            <a:endParaRPr lang="en-US" sz="12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The scalability of GPRS allows industries to implement flexible and adaptable solutions, accommodating various applications from environmental monitoring to fleet management, showcasing its versatility.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5785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Need for Monitoring Systems</a:t>
            </a:r>
            <a:endParaRPr lang="en-US" sz="2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40180"/>
            <a:ext cx="3566160" cy="293179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440180"/>
            <a:ext cx="3566160" cy="29317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2960" y="1543050"/>
            <a:ext cx="2743200" cy="488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Advantages of Monitoring</a:t>
            </a:r>
            <a:endParaRPr lang="en-US" sz="1500" dirty="0"/>
          </a:p>
        </p:txBody>
      </p:sp>
      <p:sp>
        <p:nvSpPr>
          <p:cNvPr id="6" name="Shape 2"/>
          <p:cNvSpPr/>
          <p:nvPr/>
        </p:nvSpPr>
        <p:spPr>
          <a:xfrm>
            <a:off x="3749040" y="1568768"/>
            <a:ext cx="365760" cy="360045"/>
          </a:xfrm>
          <a:prstGeom prst="ellipse">
            <a:avLst/>
          </a:prstGeom>
          <a:solidFill>
            <a:srgbClr val="0A9C85"/>
          </a:solidFill>
          <a:ln w="12700">
            <a:solidFill>
              <a:srgbClr val="0A9C85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1625346"/>
            <a:ext cx="182880" cy="2057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54880" y="1543050"/>
            <a:ext cx="2743200" cy="488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Challenges of Monitoring</a:t>
            </a:r>
            <a:endParaRPr lang="en-US" sz="1500" dirty="0"/>
          </a:p>
        </p:txBody>
      </p:sp>
      <p:sp>
        <p:nvSpPr>
          <p:cNvPr id="9" name="Shape 4"/>
          <p:cNvSpPr/>
          <p:nvPr/>
        </p:nvSpPr>
        <p:spPr>
          <a:xfrm>
            <a:off x="7680960" y="1568768"/>
            <a:ext cx="365760" cy="360045"/>
          </a:xfrm>
          <a:prstGeom prst="ellipse">
            <a:avLst/>
          </a:prstGeom>
          <a:solidFill>
            <a:srgbClr val="DA2828"/>
          </a:solidFill>
          <a:ln w="12700">
            <a:solidFill>
              <a:srgbClr val="DA2828"/>
            </a:solidFill>
            <a:prstDash val="solid"/>
          </a:ln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640777"/>
            <a:ext cx="182880" cy="2057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68680" y="216027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Monitoring systems help in ensuring compliance with regulations and standards across industries, reducing the risk of violations.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They enable real-time data collection, facilitating prompt decision-making and enhancing operational efficiency.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Effective monitoring systems improve quality control by identifying potential issues before they escalate, saving costs in the long run.</a:t>
            </a:r>
            <a:endParaRPr lang="en-US" sz="800" dirty="0"/>
          </a:p>
        </p:txBody>
      </p:sp>
      <p:sp>
        <p:nvSpPr>
          <p:cNvPr id="12" name="Text 6"/>
          <p:cNvSpPr/>
          <p:nvPr/>
        </p:nvSpPr>
        <p:spPr>
          <a:xfrm>
            <a:off x="4800600" y="216027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Implementation of monitoring systems can require significant initial investment and ongoing maintenance costs.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There is often resistance to change within organizations, leading to challenges in adopting new monitoring technologies.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Dependence on automated systems may result in oversight if human interpretation of data is neglected.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2870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Rethinking Industrial Monitoring</a:t>
            </a:r>
            <a:endParaRPr lang="en-US" sz="2300" dirty="0"/>
          </a:p>
        </p:txBody>
      </p:sp>
      <p:pic>
        <p:nvPicPr>
          <p:cNvPr id="3" name="Image 0" descr="https://images.pexels.com/photos/26546689/pexels-photo-26546689.jpeg?auto=compress&amp;cs=tinysrgb&amp;fit=crop&amp;h=1200&amp;w=800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028700"/>
            <a:ext cx="2468880" cy="30861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26480" y="360045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u="sng" dirty="0">
                <a:solidFill>
                  <a:srgbClr val="FFFFFF"/>
                </a:solidFill>
                <a:hlinkClick r:id="rId3" invalidUrl="" action="" tgtFrame="" tooltip="Pexel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Photo by Pexels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548640" y="1543050"/>
            <a:ext cx="41148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0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Manual monitoring systems often lack real-time data, leading to delayed responses and inefficiencies in addressing issues on the shop floor.</a:t>
            </a:r>
            <a:endParaRPr lang="en-US" sz="100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0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Traditional methods can be prone to human error, resulting in inaccurate data collection and flawed decision-making processes.</a:t>
            </a:r>
            <a:endParaRPr lang="en-US" sz="100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0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Integration with modern technology is often limited, preventing automation and the full potential of data analytics in industrial environments.</a:t>
            </a:r>
            <a:endParaRPr lang="en-US" sz="100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0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Scalability issues arise with traditional systems, making it challenging to adapt to increasing operational demands and complexities.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68655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Overview of GPRS-Based Monitoring Systems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48640" y="1285875"/>
            <a:ext cx="77724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GPRS (General Packet Radio Service) technology enables seamless data transmission for remote monitoring. This slide introduces its importance in modern communication systems.</a:t>
            </a:r>
            <a:endParaRPr lang="en-US" sz="12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The design of a GPRS monitoring system involves hardware and software integration. Key components include sensors, microcontrollers, and GPRS modules to ensure effective data collection and transmission.</a:t>
            </a:r>
            <a:endParaRPr lang="en-US" sz="12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Functionality of GPRS systems includes real-time data monitoring, alerts, and remote configuration. Users can access valuable information from their devices via mobile or web applications.</a:t>
            </a:r>
            <a:endParaRPr lang="en-US" sz="12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This overview will cover practical applications of GPRS monitoring in various sectors such as agriculture, environmental monitoring, and smart city solutions, demonstrating its versatility and effectiveness.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65785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Components of the System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48640" y="133731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Sensor Types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2211705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Microcontroller Specs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30861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GPRS Module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960495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Data Transmission</a:t>
            </a:r>
            <a:endParaRPr lang="en-US" sz="15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260158"/>
            <a:ext cx="1371600" cy="4114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134553"/>
            <a:ext cx="1371600" cy="4114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3008948"/>
            <a:ext cx="1371600" cy="41148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3883343"/>
            <a:ext cx="1371600" cy="411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132320" y="126015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7132320" y="2134553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16MHz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7132320" y="300894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4G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7132320" y="3883343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50kbps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68655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Real-Time Data on GPRS</a:t>
            </a:r>
            <a:endParaRPr lang="en-US" sz="2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40180"/>
            <a:ext cx="3657600" cy="12858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40180"/>
            <a:ext cx="3657600" cy="128587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086100"/>
            <a:ext cx="3657600" cy="128587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086100"/>
            <a:ext cx="3657600" cy="12858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22960" y="159448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1.Instant Data Flow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4663440" y="159448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2.GPRS Overview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822960" y="324040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3.Data Transfer Techniques</a:t>
            </a:r>
            <a:endParaRPr lang="en-US" sz="1500" dirty="0"/>
          </a:p>
        </p:txBody>
      </p:sp>
      <p:sp>
        <p:nvSpPr>
          <p:cNvPr id="10" name="Text 4"/>
          <p:cNvSpPr/>
          <p:nvPr/>
        </p:nvSpPr>
        <p:spPr>
          <a:xfrm>
            <a:off x="4663440" y="324040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4.Applications &amp; Uses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822960" y="205740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Real-time data flow refers to the ability to transmit data instantly without delays. This is crucial for applications that require immediate data processing and accurate...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4663440" y="205740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General Packet Radio Service (GPRS) is a 2G cellular technology enabling mobile data transmission. It supports data rates between 56-114 kbps, allowing seamless connections for...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822960" y="3651885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Techniques such as data buffering, efficient coding, and adaptive modulation help achieve real-time data transfer over GPRS. These methods ensure reliable communication even in fluctuating...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4663440" y="3651885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Applications of real-time data transmission over GPRS include tracking systems, remote monitoring, and real-time updates for mobile applications. These implementations enhance user experiences and provide...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5785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Remote Monitoring Benefits</a:t>
            </a:r>
            <a:endParaRPr lang="en-US" sz="2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40180"/>
            <a:ext cx="3566160" cy="293179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440180"/>
            <a:ext cx="3566160" cy="29317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2960" y="1543050"/>
            <a:ext cx="2743200" cy="488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Advantages of Remote Access</a:t>
            </a:r>
            <a:endParaRPr lang="en-US" sz="1500" dirty="0"/>
          </a:p>
        </p:txBody>
      </p:sp>
      <p:sp>
        <p:nvSpPr>
          <p:cNvPr id="6" name="Shape 2"/>
          <p:cNvSpPr/>
          <p:nvPr/>
        </p:nvSpPr>
        <p:spPr>
          <a:xfrm>
            <a:off x="3749040" y="1568768"/>
            <a:ext cx="365760" cy="360045"/>
          </a:xfrm>
          <a:prstGeom prst="ellipse">
            <a:avLst/>
          </a:prstGeom>
          <a:solidFill>
            <a:srgbClr val="0A9C85"/>
          </a:solidFill>
          <a:ln w="12700">
            <a:solidFill>
              <a:srgbClr val="0A9C85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1625346"/>
            <a:ext cx="182880" cy="2057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54880" y="1543050"/>
            <a:ext cx="2743200" cy="488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Challenges of Remote Monitoring</a:t>
            </a:r>
            <a:endParaRPr lang="en-US" sz="1500" dirty="0"/>
          </a:p>
        </p:txBody>
      </p:sp>
      <p:sp>
        <p:nvSpPr>
          <p:cNvPr id="9" name="Shape 4"/>
          <p:cNvSpPr/>
          <p:nvPr/>
        </p:nvSpPr>
        <p:spPr>
          <a:xfrm>
            <a:off x="7680960" y="1568768"/>
            <a:ext cx="365760" cy="360045"/>
          </a:xfrm>
          <a:prstGeom prst="ellipse">
            <a:avLst/>
          </a:prstGeom>
          <a:solidFill>
            <a:srgbClr val="DA2828"/>
          </a:solidFill>
          <a:ln w="12700">
            <a:solidFill>
              <a:srgbClr val="DA2828"/>
            </a:solidFill>
            <a:prstDash val="solid"/>
          </a:ln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640777"/>
            <a:ext cx="182880" cy="2057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68680" y="216027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Remote access allows operators to monitor operations from anywhere, increasing flexibility and response time.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Real-time data access helps in making informed decisions quickly, optimizing performance and minimizing downtime.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Remote monitoring reduces the need for on-site visits, saving time and operational costs for organizations.</a:t>
            </a:r>
            <a:endParaRPr lang="en-US" sz="800" dirty="0"/>
          </a:p>
        </p:txBody>
      </p:sp>
      <p:sp>
        <p:nvSpPr>
          <p:cNvPr id="12" name="Text 6"/>
          <p:cNvSpPr/>
          <p:nvPr/>
        </p:nvSpPr>
        <p:spPr>
          <a:xfrm>
            <a:off x="4800600" y="216027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Dependence on internet connectivity can cause disruptions in monitoring capabilities if the connection fails.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Security risks may arise from remote access, necessitating robust cybersecurity measures to protect sensitive data.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Operators may face challenges in troubleshooting complex issues remotely, requiring more advanced technical skills.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65785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Operational Efficiency Improvements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48640" y="133731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Downtime Reduction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2211705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Productivity Boost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30861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Immediate Alerts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960495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Efficiency Metrics</a:t>
            </a:r>
            <a:endParaRPr lang="en-US" sz="15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260158"/>
            <a:ext cx="1371600" cy="4114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134553"/>
            <a:ext cx="1371600" cy="4114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3008948"/>
            <a:ext cx="1371600" cy="41148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3883343"/>
            <a:ext cx="1371600" cy="411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132320" y="126015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15%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7132320" y="2134553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25%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7132320" y="300894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20%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7132320" y="3883343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30%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5785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Cost-Effectiveness of GPRS Systems</a:t>
            </a:r>
            <a:endParaRPr lang="en-US" sz="2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40180"/>
            <a:ext cx="3566160" cy="293179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440180"/>
            <a:ext cx="3566160" cy="29317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2960" y="1543050"/>
            <a:ext cx="2743200" cy="488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Advantages of GPRS</a:t>
            </a:r>
            <a:endParaRPr lang="en-US" sz="1500" dirty="0"/>
          </a:p>
        </p:txBody>
      </p:sp>
      <p:sp>
        <p:nvSpPr>
          <p:cNvPr id="6" name="Shape 2"/>
          <p:cNvSpPr/>
          <p:nvPr/>
        </p:nvSpPr>
        <p:spPr>
          <a:xfrm>
            <a:off x="3749040" y="1568768"/>
            <a:ext cx="365760" cy="360045"/>
          </a:xfrm>
          <a:prstGeom prst="ellipse">
            <a:avLst/>
          </a:prstGeom>
          <a:solidFill>
            <a:srgbClr val="0A9C85"/>
          </a:solidFill>
          <a:ln w="12700">
            <a:solidFill>
              <a:srgbClr val="0A9C85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1625346"/>
            <a:ext cx="182880" cy="2057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54880" y="1543050"/>
            <a:ext cx="2743200" cy="488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Disadvantages of GPRS</a:t>
            </a:r>
            <a:endParaRPr lang="en-US" sz="1500" dirty="0"/>
          </a:p>
        </p:txBody>
      </p:sp>
      <p:sp>
        <p:nvSpPr>
          <p:cNvPr id="9" name="Shape 4"/>
          <p:cNvSpPr/>
          <p:nvPr/>
        </p:nvSpPr>
        <p:spPr>
          <a:xfrm>
            <a:off x="7680960" y="1568768"/>
            <a:ext cx="365760" cy="360045"/>
          </a:xfrm>
          <a:prstGeom prst="ellipse">
            <a:avLst/>
          </a:prstGeom>
          <a:solidFill>
            <a:srgbClr val="DA2828"/>
          </a:solidFill>
          <a:ln w="12700">
            <a:solidFill>
              <a:srgbClr val="DA2828"/>
            </a:solidFill>
            <a:prstDash val="solid"/>
          </a:ln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640777"/>
            <a:ext cx="182880" cy="2057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68680" y="216027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GPRS systems generally have lower operational costs compared to traditional monitoring systems, leading to significant savings.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They offer real-time data transmission, reducing delays in monitoring and improving decision-making efficiency.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GPRS solutions often require less maintenance and infrastructure investment, enhancing overall cost-effectiveness in the long term.</a:t>
            </a:r>
            <a:endParaRPr lang="en-US" sz="800" dirty="0"/>
          </a:p>
        </p:txBody>
      </p:sp>
      <p:sp>
        <p:nvSpPr>
          <p:cNvPr id="12" name="Text 6"/>
          <p:cNvSpPr/>
          <p:nvPr/>
        </p:nvSpPr>
        <p:spPr>
          <a:xfrm>
            <a:off x="4800600" y="216027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Initial setup costs for GPRS systems can be higher than traditional systems, which may deter some users.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Reliability can be an issue in areas with poor mobile network coverage, impacting data collection effectiveness.</a:t>
            </a:r>
            <a:endParaRPr lang="en-US" sz="800" dirty="0"/>
          </a:p>
          <a:p>
            <a:pPr marL="342900" indent="-342900">
              <a:lnSpc>
                <a:spcPts val="1200"/>
              </a:lnSpc>
              <a:spcAft>
                <a:spcPts val="1100"/>
              </a:spcAft>
              <a:buSzPct val="100000"/>
              <a:buChar char="✓"/>
            </a:pPr>
            <a:r>
              <a:rPr lang="en-US" sz="8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Ongoing subscription fees for GPRS services may accumulate, potentially offsetting initial cost savings over time.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68655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Facing Deployment Hurdles</a:t>
            </a:r>
            <a:endParaRPr lang="en-US" sz="2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40180"/>
            <a:ext cx="3657600" cy="12858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40180"/>
            <a:ext cx="3657600" cy="128587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086100"/>
            <a:ext cx="3657600" cy="128587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086100"/>
            <a:ext cx="3657600" cy="12858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22960" y="159448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1.Technical Difficulties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4663440" y="159448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2.User Resistance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822960" y="324040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3.Integration Issues</a:t>
            </a:r>
            <a:endParaRPr lang="en-US" sz="1500" dirty="0"/>
          </a:p>
        </p:txBody>
      </p:sp>
      <p:sp>
        <p:nvSpPr>
          <p:cNvPr id="10" name="Text 4"/>
          <p:cNvSpPr/>
          <p:nvPr/>
        </p:nvSpPr>
        <p:spPr>
          <a:xfrm>
            <a:off x="4663440" y="3240405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4.Budget Constraints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822960" y="205740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Technical difficulties often arise during the deployment of a system, including software bugs, compatibility issues with existing infrastructure, and unexpected performance problems that can delay...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4663440" y="205740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User resistance can pose significant challenges, as stakeholders may be reluctant to adopt new systems due to lack of training, fear of change, or misconceptions...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822960" y="3651885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Integration issues occur when new systems must communicate with established systems, creating complications in data exchange, functionality, and overall efficiency, often leading to additional costs...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4663440" y="3651885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Budget constraints can severely limit the scope and scale of system deployment, affecting everything from resource allocation to the ability to address unforeseen challenges, potentially...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65785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Testing &amp; Validation Results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48640" y="133731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Effectiveness Summary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2211705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Reliability Metrics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30861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Real-World Impact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960495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 Medium" pitchFamily="34" charset="0"/>
                <a:ea typeface="Plus Jakarta Sans Medium" pitchFamily="34" charset="-122"/>
                <a:cs typeface="Plus Jakarta Sans Medium" pitchFamily="34" charset="-120"/>
              </a:rPr>
              <a:t>Overall Assessment</a:t>
            </a:r>
            <a:endParaRPr lang="en-US" sz="15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260158"/>
            <a:ext cx="1371600" cy="4114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134553"/>
            <a:ext cx="1371600" cy="4114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3008948"/>
            <a:ext cx="1371600" cy="41148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3883343"/>
            <a:ext cx="1371600" cy="411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132320" y="126015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95%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7132320" y="2134553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98%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7132320" y="300894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100k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7132320" y="3883343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4.5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5785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35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GPRS Monitoring: A Look Ahead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731520" y="1337310"/>
            <a:ext cx="1463040" cy="360045"/>
          </a:xfrm>
          <a:prstGeom prst="roundRect">
            <a:avLst>
              <a:gd name="adj" fmla="val 12698"/>
            </a:avLst>
          </a:prstGeom>
          <a:solidFill>
            <a:srgbClr val="F5F8D8"/>
          </a:solidFill>
          <a:ln w="12700">
            <a:solidFill>
              <a:srgbClr val="F5F8D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743200" y="1337310"/>
            <a:ext cx="1463040" cy="360045"/>
          </a:xfrm>
          <a:prstGeom prst="roundRect">
            <a:avLst>
              <a:gd name="adj" fmla="val 12698"/>
            </a:avLst>
          </a:prstGeom>
          <a:solidFill>
            <a:srgbClr val="F5F8D8"/>
          </a:solidFill>
          <a:ln w="12700">
            <a:solidFill>
              <a:srgbClr val="F5F8D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754880" y="1337310"/>
            <a:ext cx="1463040" cy="360045"/>
          </a:xfrm>
          <a:prstGeom prst="roundRect">
            <a:avLst>
              <a:gd name="adj" fmla="val 12698"/>
            </a:avLst>
          </a:prstGeom>
          <a:solidFill>
            <a:srgbClr val="F5F8D8"/>
          </a:solidFill>
          <a:ln w="12700">
            <a:solidFill>
              <a:srgbClr val="F5F8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0" y="1337310"/>
            <a:ext cx="1463040" cy="360045"/>
          </a:xfrm>
          <a:prstGeom prst="roundRect">
            <a:avLst>
              <a:gd name="adj" fmla="val 12698"/>
            </a:avLst>
          </a:prstGeom>
          <a:solidFill>
            <a:srgbClr val="F5F8D8"/>
          </a:solidFill>
          <a:ln w="12700">
            <a:solidFill>
              <a:srgbClr val="F5F8D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363028"/>
            <a:ext cx="1280160" cy="3600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2023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363028"/>
            <a:ext cx="1280160" cy="3600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2025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46320" y="1363028"/>
            <a:ext cx="1280160" cy="3600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2024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0" y="1363028"/>
            <a:ext cx="1280160" cy="3600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2057400"/>
            <a:ext cx="8595360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1990535"/>
            <a:ext cx="118872" cy="1285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0" y="1990535"/>
            <a:ext cx="118872" cy="1285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54880" y="1990535"/>
            <a:ext cx="118872" cy="1285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66560" y="1990535"/>
            <a:ext cx="118872" cy="1285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14575"/>
            <a:ext cx="1828800" cy="2160270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314575"/>
            <a:ext cx="1828800" cy="2160270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2314575"/>
            <a:ext cx="1828800" cy="2160270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0" y="2314575"/>
            <a:ext cx="1828800" cy="216027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22960" y="2726055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Findings Unveiled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2834640" y="2726055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Future Advancements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4846320" y="2726055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Potential Challenges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858000" y="2726055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822960" y="3034665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62527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This section summarizes the critical findings from the recent analysis of GPRS monitoring. Advancements in technology and data analytics have led to increased accuracy and efficiency in monitoring systems, impacting...</a:t>
            </a:r>
            <a:endParaRPr lang="en-US" sz="800" dirty="0"/>
          </a:p>
        </p:txBody>
      </p:sp>
      <p:sp>
        <p:nvSpPr>
          <p:cNvPr id="25" name="Text 19"/>
          <p:cNvSpPr/>
          <p:nvPr/>
        </p:nvSpPr>
        <p:spPr>
          <a:xfrm>
            <a:off x="2834640" y="3034665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62527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Looking forward, we anticipate significant advancements in GPRS technologies. Enhanced integration with IoT and AI will drive improvements in real-time data processing and predictive analytics, revolutionizing monitoring capabilities.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4846320" y="3034665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62527"/>
                </a:solidFill>
                <a:latin typeface="Plus Jakarta Sans Light" pitchFamily="34" charset="0"/>
                <a:ea typeface="Plus Jakarta Sans Light" pitchFamily="34" charset="-122"/>
                <a:cs typeface="Plus Jakarta Sans Light" pitchFamily="34" charset="-120"/>
              </a:rPr>
              <a:t>While the future holds promise, several challenges must be addressed. Issues such as data privacy, security, and the need for robust infrastructure could hinder the full realization of GPRS monitoring's...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6858000" y="3034665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2024-10-06T22:21:17Z</dcterms:created>
  <dcterms:modified xsi:type="dcterms:W3CDTF">2024-10-06T22:21:17Z</dcterms:modified>
</cp:coreProperties>
</file>